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6" r:id="rId2"/>
    <p:sldId id="257" r:id="rId3"/>
    <p:sldId id="263" r:id="rId4"/>
    <p:sldId id="259" r:id="rId5"/>
    <p:sldId id="262" r:id="rId6"/>
    <p:sldId id="264" r:id="rId7"/>
    <p:sldId id="260" r:id="rId8"/>
    <p:sldId id="261" r:id="rId9"/>
    <p:sldId id="265" r:id="rId10"/>
    <p:sldId id="268" r:id="rId11"/>
    <p:sldId id="270" r:id="rId12"/>
    <p:sldId id="271" r:id="rId13"/>
    <p:sldId id="266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67" r:id="rId23"/>
    <p:sldId id="281" r:id="rId24"/>
    <p:sldId id="280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93" r:id="rId35"/>
    <p:sldId id="292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94" y="115234"/>
            <a:ext cx="1943133" cy="201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8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76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87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2572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8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65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265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35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42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303355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733" y="312913"/>
            <a:ext cx="1411175" cy="146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408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986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1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11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6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4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2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13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1F861-E655-4A8F-B6E5-56395663ADE1}" type="datetimeFigureOut">
              <a:rPr lang="en-US" smtClean="0"/>
              <a:t>8/20/2021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B7F70-D34A-4307-BAD6-FE01B7348F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86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Popular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Mohammad </a:t>
            </a:r>
            <a:r>
              <a:rPr lang="en-US" dirty="0" err="1" smtClean="0"/>
              <a:t>ghoddosi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10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Mobilenet</a:t>
            </a:r>
            <a:r>
              <a:rPr lang="en-US" dirty="0" smtClean="0"/>
              <a:t> (convolution)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can separate dimensions: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From 9 parameters to 6 parameters</a:t>
            </a:r>
          </a:p>
          <a:p>
            <a:r>
              <a:rPr lang="en-US" dirty="0" smtClean="0"/>
              <a:t>Lower operations</a:t>
            </a:r>
          </a:p>
          <a:p>
            <a:r>
              <a:rPr lang="en-US" dirty="0" smtClean="0"/>
              <a:t>We can apply this for depth to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574137" y="2880930"/>
                <a:ext cx="5040547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137" y="2880930"/>
                <a:ext cx="5040547" cy="11394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490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Mobilenet</a:t>
            </a:r>
            <a:r>
              <a:rPr lang="en-US" dirty="0"/>
              <a:t> (convolution)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6960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r>
              <a:rPr lang="en-US" dirty="0" smtClean="0"/>
              <a:t>512*512 input image</a:t>
            </a:r>
          </a:p>
          <a:p>
            <a:r>
              <a:rPr lang="en-US" dirty="0" smtClean="0"/>
              <a:t>3*3 filters</a:t>
            </a:r>
          </a:p>
          <a:p>
            <a:r>
              <a:rPr lang="en-US" dirty="0" smtClean="0"/>
              <a:t>64 input depth</a:t>
            </a:r>
          </a:p>
          <a:p>
            <a:r>
              <a:rPr lang="en-US" dirty="0" smtClean="0"/>
              <a:t>128 output depth</a:t>
            </a:r>
          </a:p>
          <a:p>
            <a:r>
              <a:rPr lang="en-US" dirty="0" err="1" smtClean="0"/>
              <a:t>Params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Normal =&gt; 73,728</a:t>
            </a:r>
          </a:p>
          <a:p>
            <a:pPr lvl="1"/>
            <a:r>
              <a:rPr lang="en-US" dirty="0" err="1" smtClean="0"/>
              <a:t>MobileNet</a:t>
            </a:r>
            <a:r>
              <a:rPr lang="en-US" dirty="0" smtClean="0"/>
              <a:t> =&gt; 704</a:t>
            </a:r>
          </a:p>
          <a:p>
            <a:r>
              <a:rPr lang="en-US" dirty="0" smtClean="0"/>
              <a:t>Operations:</a:t>
            </a:r>
          </a:p>
          <a:p>
            <a:pPr lvl="1"/>
            <a:r>
              <a:rPr lang="en-US" dirty="0" smtClean="0"/>
              <a:t>Normal =&gt; 38.65e9</a:t>
            </a:r>
          </a:p>
          <a:p>
            <a:pPr lvl="1"/>
            <a:r>
              <a:rPr lang="en-US" dirty="0" err="1" smtClean="0"/>
              <a:t>MobileNet</a:t>
            </a:r>
            <a:r>
              <a:rPr lang="en-US" dirty="0" smtClean="0"/>
              <a:t> =&gt; 4.59e9</a:t>
            </a:r>
            <a:endParaRPr lang="en-US" dirty="0"/>
          </a:p>
        </p:txBody>
      </p:sp>
      <p:pic>
        <p:nvPicPr>
          <p:cNvPr id="4" name="Picture 2" descr="https://miro.medium.com/max/1050/1*OrBhgRQsy1y9Ikc5QkU0U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510" y="1796996"/>
            <a:ext cx="6834124" cy="487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100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mobilenet</a:t>
            </a:r>
            <a:endParaRPr lang="en-US" dirty="0"/>
          </a:p>
        </p:txBody>
      </p:sp>
      <p:pic>
        <p:nvPicPr>
          <p:cNvPr id="7170" name="Picture 2" descr="https://miro.medium.com/max/1384/1*7R068tzqqK-1edu4hbAVZ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71" y="2097088"/>
            <a:ext cx="10410300" cy="41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5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pic>
        <p:nvPicPr>
          <p:cNvPr id="9218" name="Picture 2" descr="https://miro.medium.com/max/2000/1*cHtBw8yBhprNXj-CBQBx5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7" r="33497"/>
          <a:stretch/>
        </p:blipFill>
        <p:spPr bwMode="auto">
          <a:xfrm>
            <a:off x="3452226" y="2097088"/>
            <a:ext cx="4681728" cy="405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07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Convolution</a:t>
            </a:r>
          </a:p>
          <a:p>
            <a:r>
              <a:rPr lang="en-US" dirty="0" smtClean="0"/>
              <a:t>Pooling (down sampling)</a:t>
            </a:r>
          </a:p>
          <a:p>
            <a:pPr lvl="1"/>
            <a:r>
              <a:rPr lang="en-US" dirty="0" smtClean="0"/>
              <a:t>Lose “WHERE” information</a:t>
            </a:r>
          </a:p>
          <a:p>
            <a:pPr lvl="1"/>
            <a:r>
              <a:rPr lang="en-US" dirty="0" smtClean="0"/>
              <a:t>We need “WHERE” and “WHAT” information both</a:t>
            </a:r>
          </a:p>
          <a:p>
            <a:r>
              <a:rPr lang="en-US" dirty="0" smtClean="0"/>
              <a:t>Up sampling</a:t>
            </a:r>
          </a:p>
          <a:p>
            <a:pPr lvl="1"/>
            <a:r>
              <a:rPr lang="en-US" dirty="0" smtClean="0"/>
              <a:t>Transpose Convolution (deconvolution)</a:t>
            </a:r>
          </a:p>
          <a:p>
            <a:pPr lvl="2"/>
            <a:r>
              <a:rPr lang="en-US" dirty="0" smtClean="0"/>
              <a:t>Convolution with fraction stride</a:t>
            </a:r>
          </a:p>
          <a:p>
            <a:r>
              <a:rPr lang="en-US" dirty="0" smtClean="0"/>
              <a:t>Skip connection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8523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matrices we know: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1∗100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100∗3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1∗3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3∗100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We write convolution as dot product and</a:t>
                </a:r>
              </a:p>
              <a:p>
                <a:r>
                  <a:rPr lang="en-US" dirty="0" smtClean="0"/>
                  <a:t>Then write it the other way around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504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10242" name="Picture 2" descr="https://miro.medium.com/max/700/1*NoXQbZqPnxSnjdAwo93XcQ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115" y="2096437"/>
            <a:ext cx="8917653" cy="386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76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as dot product</a:t>
            </a:r>
            <a:endParaRPr lang="en-US" dirty="0"/>
          </a:p>
        </p:txBody>
      </p:sp>
      <p:pic>
        <p:nvPicPr>
          <p:cNvPr id="11266" name="Picture 2" descr="https://miro.medium.com/max/700/1*LKnTr_0k409vOjgj2h4-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581084"/>
            <a:ext cx="9804367" cy="29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978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as dot product</a:t>
            </a:r>
          </a:p>
        </p:txBody>
      </p:sp>
      <p:pic>
        <p:nvPicPr>
          <p:cNvPr id="12290" name="Picture 2" descr="https://miro.medium.com/max/700/1*ql2ZxrS_h8D7KHNCrGndu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889" y="1690116"/>
            <a:ext cx="7602402" cy="498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93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Convolution</a:t>
            </a:r>
            <a:endParaRPr lang="en-US" dirty="0"/>
          </a:p>
        </p:txBody>
      </p:sp>
      <p:pic>
        <p:nvPicPr>
          <p:cNvPr id="13314" name="Picture 2" descr="https://miro.medium.com/max/700/1*JDAuBt3aS9mz3aQQ7JKYK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83" y="73152"/>
            <a:ext cx="5376672" cy="67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19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VGG16</a:t>
            </a:r>
            <a:endParaRPr lang="en-US" dirty="0"/>
          </a:p>
        </p:txBody>
      </p:sp>
      <p:pic>
        <p:nvPicPr>
          <p:cNvPr id="1026" name="Picture 2" descr="Fig. A1. The standard VGG-16 network architecture as proposed in [32].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88" y="1862161"/>
            <a:ext cx="7143003" cy="453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77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U-net architecture</a:t>
            </a:r>
            <a:endParaRPr lang="en-US" dirty="0"/>
          </a:p>
        </p:txBody>
      </p:sp>
      <p:pic>
        <p:nvPicPr>
          <p:cNvPr id="14338" name="Picture 2" descr="https://miro.medium.com/max/875/1*OkUrpDD6I0FpugA_bbYBJQ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4" b="20743"/>
          <a:stretch/>
        </p:blipFill>
        <p:spPr bwMode="auto">
          <a:xfrm>
            <a:off x="1654773" y="1691640"/>
            <a:ext cx="8276633" cy="495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17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en-US" dirty="0"/>
          </a:p>
        </p:txBody>
      </p:sp>
      <p:pic>
        <p:nvPicPr>
          <p:cNvPr id="4" name="Picture 2" descr="https://miro.medium.com/max/2000/1*cHtBw8yBhprNXj-CBQBx5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23"/>
          <a:stretch/>
        </p:blipFill>
        <p:spPr bwMode="auto">
          <a:xfrm>
            <a:off x="3246549" y="2097088"/>
            <a:ext cx="5093081" cy="425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807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Retinanet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Focal loss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Lower weight to easy samples</a:t>
                </a:r>
              </a:p>
              <a:p>
                <a:pPr lvl="1"/>
                <a:r>
                  <a:rPr lang="en-US" dirty="0" smtClean="0"/>
                  <a:t>Focus training on hard negatives</a:t>
                </a:r>
              </a:p>
              <a:p>
                <a:r>
                  <a:rPr lang="en-US" dirty="0" smtClean="0"/>
                  <a:t>Non maximum suppression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551676" y="2249487"/>
                <a:ext cx="3204723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76" y="2249487"/>
                <a:ext cx="3204723" cy="823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363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retinanet</a:t>
            </a:r>
            <a:endParaRPr lang="en-US" dirty="0"/>
          </a:p>
        </p:txBody>
      </p:sp>
      <p:pic>
        <p:nvPicPr>
          <p:cNvPr id="15362" name="Picture 2" descr="https://miro.medium.com/max/2000/1*0-GVAp6WCzPMR6puuaYQT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59" y="2606357"/>
            <a:ext cx="11540505" cy="295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59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LeNet</a:t>
            </a:r>
            <a:endParaRPr lang="en-US" dirty="0" smtClean="0"/>
          </a:p>
          <a:p>
            <a:r>
              <a:rPr lang="en-US" dirty="0" err="1" smtClean="0"/>
              <a:t>AlexNet</a:t>
            </a:r>
            <a:endParaRPr lang="en-US" dirty="0" smtClean="0"/>
          </a:p>
          <a:p>
            <a:r>
              <a:rPr lang="en-US" dirty="0" err="1" smtClean="0"/>
              <a:t>ZFNet</a:t>
            </a:r>
            <a:endParaRPr lang="en-US" dirty="0" smtClean="0"/>
          </a:p>
          <a:p>
            <a:r>
              <a:rPr lang="en-US" dirty="0" smtClean="0"/>
              <a:t>Mask R-CNN</a:t>
            </a:r>
          </a:p>
          <a:p>
            <a:r>
              <a:rPr lang="en-US" dirty="0" smtClean="0"/>
              <a:t>YOLO (You Only Look Once)</a:t>
            </a:r>
          </a:p>
          <a:p>
            <a:r>
              <a:rPr lang="en-US" dirty="0" smtClean="0"/>
              <a:t>SSD (Single Shot Detector)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18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Verification</a:t>
            </a:r>
          </a:p>
          <a:p>
            <a:r>
              <a:rPr lang="en-US" dirty="0" smtClean="0"/>
              <a:t>Identification</a:t>
            </a:r>
          </a:p>
        </p:txBody>
      </p:sp>
      <p:pic>
        <p:nvPicPr>
          <p:cNvPr id="4" name="Picture 4" descr="https://cdn3.vectorstock.com/i/1000x1000/97/47/biometrical-identification-face-recognition-vector-1200974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15"/>
          <a:stretch/>
        </p:blipFill>
        <p:spPr bwMode="auto">
          <a:xfrm>
            <a:off x="6017284" y="2249487"/>
            <a:ext cx="4818355" cy="3442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529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Identification as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identity is a class</a:t>
            </a:r>
          </a:p>
          <a:p>
            <a:r>
              <a:rPr lang="en-US" dirty="0" smtClean="0"/>
              <a:t>We need lots of images for each person</a:t>
            </a:r>
          </a:p>
          <a:p>
            <a:r>
              <a:rPr lang="en-US" dirty="0" smtClean="0"/>
              <a:t>Its not easy to add one person</a:t>
            </a:r>
          </a:p>
          <a:p>
            <a:r>
              <a:rPr lang="en-US" dirty="0" smtClean="0"/>
              <a:t>Solution -&gt; one shot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17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Siamese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miro.medium.com/max/2524/1*8Nsq1BYQCuj9giAwltDub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428" y="2249487"/>
            <a:ext cx="8521323" cy="345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695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Discriminative vs separable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906" y="2276920"/>
            <a:ext cx="10866716" cy="4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09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vs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61"/>
          <a:stretch/>
        </p:blipFill>
        <p:spPr>
          <a:xfrm>
            <a:off x="1218962" y="2249487"/>
            <a:ext cx="10134263" cy="2364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79" r="27714" b="1212"/>
          <a:stretch/>
        </p:blipFill>
        <p:spPr>
          <a:xfrm>
            <a:off x="2605005" y="4614326"/>
            <a:ext cx="7362175" cy="203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84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Goolenet</a:t>
            </a:r>
            <a:r>
              <a:rPr lang="en-US" dirty="0" smtClean="0"/>
              <a:t> (ideas)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 need to go deeper</a:t>
            </a:r>
          </a:p>
          <a:p>
            <a:pPr lvl="1"/>
            <a:r>
              <a:rPr lang="en-US" dirty="0" smtClean="0"/>
              <a:t>Vanishing gradient </a:t>
            </a:r>
          </a:p>
          <a:p>
            <a:r>
              <a:rPr lang="en-US" dirty="0" smtClean="0"/>
              <a:t>1x1 Convolution</a:t>
            </a:r>
          </a:p>
          <a:p>
            <a:pPr lvl="1"/>
            <a:r>
              <a:rPr lang="en-US" dirty="0" smtClean="0"/>
              <a:t>Dimension reduction</a:t>
            </a:r>
          </a:p>
          <a:p>
            <a:r>
              <a:rPr lang="en-US" dirty="0" smtClean="0"/>
              <a:t>Inception module</a:t>
            </a:r>
          </a:p>
          <a:p>
            <a:r>
              <a:rPr lang="en-US" dirty="0" smtClean="0"/>
              <a:t>Global Average Pooling</a:t>
            </a:r>
          </a:p>
          <a:p>
            <a:r>
              <a:rPr lang="en-US" dirty="0"/>
              <a:t>Auxiliary Classifiers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2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entropy 2d feature space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911160"/>
            <a:ext cx="10088901" cy="440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16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Triplet loss</a:t>
            </a:r>
            <a:endParaRPr lang="en-US" dirty="0"/>
          </a:p>
        </p:txBody>
      </p:sp>
      <p:pic>
        <p:nvPicPr>
          <p:cNvPr id="17410" name="Picture 2" descr="Triplet Loss and Online Triplet Mining in TensorFlow | Olivier Moindrot b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967" y="1357803"/>
            <a:ext cx="7080464" cy="5317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43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Triplet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𝑚𝑎𝑟𝑔𝑖𝑛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 smtClean="0"/>
                  <a:t>D is distance</a:t>
                </a:r>
              </a:p>
              <a:p>
                <a:r>
                  <a:rPr lang="en-US" dirty="0" smtClean="0"/>
                  <a:t>D could be L2 distance</a:t>
                </a:r>
              </a:p>
              <a:p>
                <a:r>
                  <a:rPr lang="en-US" dirty="0" smtClean="0"/>
                  <a:t>D could be (1- cosine similarity)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699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triplet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Most triplet has no information</a:t>
            </a:r>
          </a:p>
          <a:p>
            <a:r>
              <a:rPr lang="en-US" dirty="0" smtClean="0"/>
              <a:t>We can choose hard negative</a:t>
            </a:r>
          </a:p>
          <a:p>
            <a:r>
              <a:rPr lang="en-US" dirty="0" smtClean="0"/>
              <a:t>Noisy data and mislabeled data</a:t>
            </a:r>
          </a:p>
          <a:p>
            <a:r>
              <a:rPr lang="en-US" dirty="0" smtClean="0"/>
              <a:t>Computation is time consuming</a:t>
            </a:r>
            <a:endParaRPr lang="en-US" dirty="0"/>
          </a:p>
          <a:p>
            <a:r>
              <a:rPr lang="en-US" dirty="0"/>
              <a:t>We can choose farthest positive and nearest </a:t>
            </a:r>
            <a:r>
              <a:rPr lang="en-US" dirty="0" smtClean="0"/>
              <a:t>negative from batch</a:t>
            </a:r>
          </a:p>
          <a:p>
            <a:r>
              <a:rPr lang="en-US" dirty="0" smtClean="0"/>
              <a:t>We need large batch-size (for example 1000)</a:t>
            </a:r>
          </a:p>
          <a:p>
            <a:r>
              <a:rPr lang="en-US" dirty="0" smtClean="0"/>
              <a:t>Memory bottleneck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7643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use classification to train model</a:t>
            </a:r>
          </a:p>
          <a:p>
            <a:r>
              <a:rPr lang="en-US" dirty="0" smtClean="0"/>
              <a:t>Try to hold feature vector of each class near each other</a:t>
            </a:r>
          </a:p>
          <a:p>
            <a:r>
              <a:rPr lang="en-US" dirty="0" smtClean="0"/>
              <a:t>Force model to shape feature vectors as sphere</a:t>
            </a:r>
            <a:endParaRPr lang="en-US" dirty="0"/>
          </a:p>
          <a:p>
            <a:r>
              <a:rPr lang="en-US" dirty="0" smtClean="0"/>
              <a:t>This feature space will be discriminative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689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Center loss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46" y="2069526"/>
            <a:ext cx="4271826" cy="1275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75" y="2448424"/>
            <a:ext cx="3155789" cy="896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9021" y="4289844"/>
            <a:ext cx="6959102" cy="1777730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 rot="5400000">
            <a:off x="5623716" y="-457354"/>
            <a:ext cx="429453" cy="8549640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6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Softmax loss vs center loss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Just Softmax loss </a:t>
            </a:r>
          </a:p>
          <a:p>
            <a:pPr lvl="1"/>
            <a:r>
              <a:rPr lang="en-US" dirty="0" smtClean="0"/>
              <a:t>Separable</a:t>
            </a:r>
          </a:p>
          <a:p>
            <a:pPr lvl="1"/>
            <a:r>
              <a:rPr lang="en-US" dirty="0" smtClean="0"/>
              <a:t>not discriminative</a:t>
            </a:r>
            <a:endParaRPr lang="en-US" dirty="0"/>
          </a:p>
          <a:p>
            <a:r>
              <a:rPr lang="en-US" dirty="0"/>
              <a:t>Just Center loss</a:t>
            </a:r>
          </a:p>
          <a:p>
            <a:pPr lvl="1"/>
            <a:r>
              <a:rPr lang="en-US" dirty="0" smtClean="0"/>
              <a:t>all feature vectors will be same</a:t>
            </a:r>
          </a:p>
          <a:p>
            <a:r>
              <a:rPr lang="en-US" dirty="0" smtClean="0"/>
              <a:t>Softmax loss =&gt;</a:t>
            </a:r>
          </a:p>
          <a:p>
            <a:pPr marL="457200" lvl="1" indent="0">
              <a:buNone/>
            </a:pPr>
            <a:r>
              <a:rPr lang="en-US" dirty="0" smtClean="0"/>
              <a:t>between-class </a:t>
            </a:r>
            <a:r>
              <a:rPr lang="en-US" dirty="0"/>
              <a:t>variation</a:t>
            </a:r>
          </a:p>
          <a:p>
            <a:r>
              <a:rPr lang="en-US" dirty="0"/>
              <a:t>Center loss </a:t>
            </a:r>
            <a:r>
              <a:rPr lang="en-US" dirty="0" smtClean="0"/>
              <a:t>=&gt; </a:t>
            </a:r>
          </a:p>
          <a:p>
            <a:pPr marL="457200" lvl="1" indent="0">
              <a:buNone/>
            </a:pPr>
            <a:r>
              <a:rPr lang="en-US" dirty="0" smtClean="0"/>
              <a:t>inter-class </a:t>
            </a:r>
            <a:r>
              <a:rPr lang="en-US" dirty="0"/>
              <a:t>similarity </a:t>
            </a:r>
          </a:p>
          <a:p>
            <a:endParaRPr lang="en-US" dirty="0"/>
          </a:p>
        </p:txBody>
      </p:sp>
      <p:pic>
        <p:nvPicPr>
          <p:cNvPr id="4" name="Picture 2" descr="https://slideplayer.com/slide/15962912/88/images/8/Softmax+loss+Center+los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7" r="8934"/>
          <a:stretch/>
        </p:blipFill>
        <p:spPr bwMode="auto">
          <a:xfrm>
            <a:off x="5284862" y="1895920"/>
            <a:ext cx="6706036" cy="471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41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Loss + Cross Entropy Feature space 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1"/>
          <a:stretch/>
        </p:blipFill>
        <p:spPr>
          <a:xfrm>
            <a:off x="2575636" y="1908047"/>
            <a:ext cx="6434907" cy="472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95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r>
              <a:rPr lang="en-US" dirty="0" smtClean="0"/>
              <a:t> (inception module)</a:t>
            </a:r>
            <a:endParaRPr lang="en-US" dirty="0"/>
          </a:p>
        </p:txBody>
      </p:sp>
      <p:pic>
        <p:nvPicPr>
          <p:cNvPr id="2050" name="Picture 2" descr="Inception module of GoogLeNet. This figure is from the original paper... |  Download Scientific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39" y="1808416"/>
            <a:ext cx="8096250" cy="416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5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GoogleNet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6321"/>
            <a:ext cx="12192000" cy="273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1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" y="119027"/>
            <a:ext cx="10245187" cy="664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74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r>
              <a:rPr lang="en-US" dirty="0" smtClean="0"/>
              <a:t> (residual block)</a:t>
            </a:r>
            <a:endParaRPr lang="en-US" dirty="0"/>
          </a:p>
        </p:txBody>
      </p:sp>
      <p:pic>
        <p:nvPicPr>
          <p:cNvPr id="5126" name="Picture 6" descr="https://miro.medium.com/max/510/1*ByrVJspW-TefwlH7OLxNk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545" y="2097088"/>
            <a:ext cx="6707089" cy="40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85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41" y="1952053"/>
            <a:ext cx="113633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298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Mobilenet</a:t>
            </a:r>
            <a:r>
              <a:rPr lang="en-US" dirty="0"/>
              <a:t> </a:t>
            </a:r>
            <a:r>
              <a:rPr lang="en-US" dirty="0" smtClean="0"/>
              <a:t>(ideas)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Significant reduction in number of parameters. (same depth)</a:t>
            </a:r>
          </a:p>
          <a:p>
            <a:r>
              <a:rPr lang="en-US" dirty="0" smtClean="0"/>
              <a:t>Lightweight deep neural network</a:t>
            </a:r>
          </a:p>
          <a:p>
            <a:r>
              <a:rPr lang="en-US" dirty="0" err="1"/>
              <a:t>D</a:t>
            </a:r>
            <a:r>
              <a:rPr lang="en-US" dirty="0" err="1" smtClean="0"/>
              <a:t>epthwise</a:t>
            </a:r>
            <a:r>
              <a:rPr lang="en-US" dirty="0" smtClean="0"/>
              <a:t> </a:t>
            </a:r>
            <a:r>
              <a:rPr lang="en-US" dirty="0"/>
              <a:t>separable convolution</a:t>
            </a:r>
            <a:endParaRPr lang="en-US" dirty="0" smtClean="0"/>
          </a:p>
          <a:p>
            <a:pPr lvl="1"/>
            <a:r>
              <a:rPr lang="en-US" dirty="0" err="1" smtClean="0"/>
              <a:t>Depthwise</a:t>
            </a:r>
            <a:r>
              <a:rPr lang="en-US" dirty="0" smtClean="0"/>
              <a:t> convolution</a:t>
            </a:r>
          </a:p>
          <a:p>
            <a:pPr lvl="1"/>
            <a:r>
              <a:rPr lang="en-US" dirty="0" smtClean="0"/>
              <a:t>Pointwise 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594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871</TotalTime>
  <Words>373</Words>
  <Application>Microsoft Office PowerPoint</Application>
  <PresentationFormat>Widescreen</PresentationFormat>
  <Paragraphs>123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Cambria Math</vt:lpstr>
      <vt:lpstr>Trebuchet MS</vt:lpstr>
      <vt:lpstr>Tw Cen MT</vt:lpstr>
      <vt:lpstr>1_Circuit</vt:lpstr>
      <vt:lpstr>Popular Models</vt:lpstr>
      <vt:lpstr>VGG16</vt:lpstr>
      <vt:lpstr>Goolenet (ideas)</vt:lpstr>
      <vt:lpstr>GoogleNet (inception module)</vt:lpstr>
      <vt:lpstr>GoogleNet</vt:lpstr>
      <vt:lpstr>PowerPoint Presentation</vt:lpstr>
      <vt:lpstr>ResNet (residual block)</vt:lpstr>
      <vt:lpstr>Resnet</vt:lpstr>
      <vt:lpstr>Mobilenet (ideas)</vt:lpstr>
      <vt:lpstr>Mobilenet (convolution)</vt:lpstr>
      <vt:lpstr>Mobilenet (convolution)</vt:lpstr>
      <vt:lpstr>mobilenet</vt:lpstr>
      <vt:lpstr>segmentation</vt:lpstr>
      <vt:lpstr>U-net operations</vt:lpstr>
      <vt:lpstr>Transpose Convolution</vt:lpstr>
      <vt:lpstr>Convolution</vt:lpstr>
      <vt:lpstr>Convolution as dot product</vt:lpstr>
      <vt:lpstr>Convolution as dot product</vt:lpstr>
      <vt:lpstr>Transpose  Convolution</vt:lpstr>
      <vt:lpstr>U-net architecture</vt:lpstr>
      <vt:lpstr>Object Detection</vt:lpstr>
      <vt:lpstr>Retinanet</vt:lpstr>
      <vt:lpstr>retinanet</vt:lpstr>
      <vt:lpstr>Further reading</vt:lpstr>
      <vt:lpstr>identification</vt:lpstr>
      <vt:lpstr>Identification as classification</vt:lpstr>
      <vt:lpstr>Siamese Network</vt:lpstr>
      <vt:lpstr>Discriminative vs separable</vt:lpstr>
      <vt:lpstr>Discriminative vs separable</vt:lpstr>
      <vt:lpstr>Cross entropy 2d feature space</vt:lpstr>
      <vt:lpstr>Triplet loss</vt:lpstr>
      <vt:lpstr>Triplet loss</vt:lpstr>
      <vt:lpstr>Problems with triplet loss</vt:lpstr>
      <vt:lpstr>Center loss</vt:lpstr>
      <vt:lpstr>Center loss</vt:lpstr>
      <vt:lpstr>Softmax loss vs center loss</vt:lpstr>
      <vt:lpstr>Center Loss + Cross Entropy Feature space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and tuning</dc:title>
  <dc:creator>Windows User</dc:creator>
  <cp:lastModifiedBy>Windows User</cp:lastModifiedBy>
  <cp:revision>55</cp:revision>
  <dcterms:created xsi:type="dcterms:W3CDTF">2020-08-08T14:00:55Z</dcterms:created>
  <dcterms:modified xsi:type="dcterms:W3CDTF">2021-08-20T17:52:09Z</dcterms:modified>
</cp:coreProperties>
</file>